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8288000" cy="10287000"/>
  <p:notesSz cx="6858000" cy="9144000"/>
  <p:embeddedFontLst>
    <p:embeddedFont>
      <p:font typeface="Agrandir Gran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S Gordon Serif" panose="020B0604020202020204" charset="0"/>
      <p:regular r:id="rId40"/>
    </p:embeddedFont>
    <p:embeddedFont>
      <p:font typeface="Montserrat" panose="00000500000000000000" pitchFamily="2" charset="0"/>
      <p:regular r:id="rId41"/>
    </p:embeddedFont>
    <p:embeddedFont>
      <p:font typeface="Montserrat Bold" panose="020B0604020202020204" charset="0"/>
      <p:regular r:id="rId42"/>
    </p:embeddedFont>
    <p:embeddedFont>
      <p:font typeface="Montserrat Semi-Bold" panose="020B0604020202020204" charset="0"/>
      <p:regular r:id="rId43"/>
    </p:embeddedFont>
    <p:embeddedFont>
      <p:font typeface="Montserrat Semi-Bold Bold" panose="020B0604020202020204" charset="0"/>
      <p:regular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6" d="100"/>
          <a:sy n="26" d="100"/>
        </p:scale>
        <p:origin x="14" y="5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sv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sv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6.svg"/><Relationship Id="rId5" Type="http://schemas.openxmlformats.org/officeDocument/2006/relationships/image" Target="../media/image5.sv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44.svg"/><Relationship Id="rId14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7.svg"/><Relationship Id="rId18" Type="http://schemas.openxmlformats.org/officeDocument/2006/relationships/image" Target="../media/image10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5.svg"/><Relationship Id="rId2" Type="http://schemas.openxmlformats.org/officeDocument/2006/relationships/image" Target="../media/image5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55.png"/><Relationship Id="rId5" Type="http://schemas.openxmlformats.org/officeDocument/2006/relationships/image" Target="../media/image43.png"/><Relationship Id="rId15" Type="http://schemas.openxmlformats.org/officeDocument/2006/relationships/image" Target="../media/image2.svg"/><Relationship Id="rId10" Type="http://schemas.openxmlformats.org/officeDocument/2006/relationships/image" Target="../media/image54.png"/><Relationship Id="rId4" Type="http://schemas.openxmlformats.org/officeDocument/2006/relationships/image" Target="../media/image49.svg"/><Relationship Id="rId9" Type="http://schemas.openxmlformats.org/officeDocument/2006/relationships/image" Target="../media/image46.svg"/><Relationship Id="rId1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5.sv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10" Type="http://schemas.openxmlformats.org/officeDocument/2006/relationships/image" Target="../media/image24.jpe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6702" y="4343777"/>
            <a:ext cx="9054389" cy="90543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8272417">
            <a:off x="196719" y="8143691"/>
            <a:ext cx="3998544" cy="26441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4721132" y="-2973154"/>
            <a:ext cx="12098382" cy="120983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873726">
            <a:off x="-2250429" y="-2259028"/>
            <a:ext cx="7672502" cy="65754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19477" y="-1648182"/>
            <a:ext cx="9054389" cy="90543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65575" y="1913446"/>
            <a:ext cx="10203071" cy="135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83"/>
              </a:lnSpc>
            </a:pPr>
            <a:r>
              <a:rPr lang="en-US" sz="7988">
                <a:solidFill>
                  <a:srgbClr val="FFFFFF"/>
                </a:solidFill>
                <a:latin typeface="CS Gordon Serif"/>
              </a:rPr>
              <a:t>21AIE211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4597" y="5071801"/>
            <a:ext cx="8525026" cy="1366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4"/>
              </a:lnSpc>
            </a:pPr>
            <a:r>
              <a:rPr lang="en-US" sz="3996">
                <a:solidFill>
                  <a:srgbClr val="FFFFFF"/>
                </a:solidFill>
                <a:latin typeface="CS Gordon Serif Bold"/>
              </a:rPr>
              <a:t>INTRODUCTION TO COMPUTER NETWORKS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768646" y="871353"/>
            <a:ext cx="5356236" cy="52338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90893" y="7570778"/>
            <a:ext cx="4552436" cy="44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2674">
                <a:solidFill>
                  <a:srgbClr val="FFFFFF"/>
                </a:solidFill>
                <a:latin typeface="CS Gordon Serif"/>
              </a:rPr>
              <a:t>END SEM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65430" y="-592490"/>
            <a:ext cx="9445140" cy="9445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67008" y="5143500"/>
            <a:ext cx="10729849" cy="107298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2722430" y="8065655"/>
            <a:ext cx="4838251" cy="47540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691757">
            <a:off x="16378101" y="467832"/>
            <a:ext cx="3819799" cy="73244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108301" y="803232"/>
            <a:ext cx="4170917" cy="14022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63905" y="714375"/>
            <a:ext cx="12610943" cy="149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759">
                <a:solidFill>
                  <a:srgbClr val="FFFFFF"/>
                </a:solidFill>
                <a:latin typeface="Agrandir Grand"/>
              </a:rPr>
              <a:t>NEWS 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284" y="2964224"/>
            <a:ext cx="16202412" cy="116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FFFFFF"/>
                </a:solidFill>
                <a:latin typeface="CS Gordon Serif"/>
              </a:rPr>
              <a:t>News API is a simple HTTP REST API for searching and retrieving live articles from all over the web.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284" y="4973156"/>
            <a:ext cx="7413588" cy="230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5"/>
              </a:lnSpc>
            </a:pPr>
            <a:r>
              <a:rPr lang="en-US" sz="1337">
                <a:solidFill>
                  <a:srgbClr val="FFFFFF"/>
                </a:solidFill>
                <a:latin typeface="CS Gordon Serif"/>
              </a:rPr>
              <a:t>It Gives it's results based on these critaries:</a:t>
            </a:r>
          </a:p>
          <a:p>
            <a:pPr marL="288828" lvl="1" indent="-144414">
              <a:lnSpc>
                <a:spcPts val="2675"/>
              </a:lnSpc>
              <a:buFont typeface="Arial"/>
              <a:buChar char="•"/>
            </a:pPr>
            <a:r>
              <a:rPr lang="en-US" sz="1337">
                <a:solidFill>
                  <a:srgbClr val="FFFFFF"/>
                </a:solidFill>
                <a:latin typeface="CS Gordon Serif"/>
              </a:rPr>
              <a:t>What top stories is TechCrunch running right now?</a:t>
            </a:r>
          </a:p>
          <a:p>
            <a:pPr marL="288828" lvl="1" indent="-144414">
              <a:lnSpc>
                <a:spcPts val="2675"/>
              </a:lnSpc>
              <a:buFont typeface="Arial"/>
              <a:buChar char="•"/>
            </a:pPr>
            <a:r>
              <a:rPr lang="en-US" sz="1337">
                <a:solidFill>
                  <a:srgbClr val="FFFFFF"/>
                </a:solidFill>
                <a:latin typeface="CS Gordon Serif"/>
              </a:rPr>
              <a:t>What new articles were published about the next gadgets today?</a:t>
            </a:r>
          </a:p>
          <a:p>
            <a:pPr marL="288828" lvl="1" indent="-144414">
              <a:lnSpc>
                <a:spcPts val="2675"/>
              </a:lnSpc>
              <a:buFont typeface="Arial"/>
              <a:buChar char="•"/>
            </a:pPr>
            <a:r>
              <a:rPr lang="en-US" sz="1337">
                <a:solidFill>
                  <a:srgbClr val="FFFFFF"/>
                </a:solidFill>
                <a:latin typeface="CS Gordon Serif"/>
              </a:rPr>
              <a:t>Has my company or product been mentioned or reviewed by any blogs recently?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94366" y="7551874"/>
            <a:ext cx="9627870" cy="20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8"/>
              </a:lnSpc>
              <a:spcBef>
                <a:spcPct val="0"/>
              </a:spcBef>
            </a:pPr>
            <a:r>
              <a:rPr lang="en-US" sz="1659">
                <a:solidFill>
                  <a:srgbClr val="FFFFFF"/>
                </a:solidFill>
                <a:latin typeface="CS Gordon Serif"/>
              </a:rPr>
              <a:t>we can also sort the results in the following orders:</a:t>
            </a:r>
          </a:p>
          <a:p>
            <a:pPr algn="ctr">
              <a:lnSpc>
                <a:spcPts val="3318"/>
              </a:lnSpc>
              <a:spcBef>
                <a:spcPct val="0"/>
              </a:spcBef>
            </a:pPr>
            <a:endParaRPr lang="en-US" sz="1659">
              <a:solidFill>
                <a:srgbClr val="FFFFFF"/>
              </a:solidFill>
              <a:latin typeface="CS Gordon Serif"/>
            </a:endParaRPr>
          </a:p>
          <a:p>
            <a:pPr marL="358209" lvl="1" indent="-179104">
              <a:lnSpc>
                <a:spcPts val="3318"/>
              </a:lnSpc>
              <a:buFont typeface="Arial"/>
              <a:buChar char="•"/>
            </a:pPr>
            <a:r>
              <a:rPr lang="en-US" sz="1659">
                <a:solidFill>
                  <a:srgbClr val="FFFFFF"/>
                </a:solidFill>
                <a:latin typeface="CS Gordon Serif"/>
              </a:rPr>
              <a:t>Date published</a:t>
            </a:r>
          </a:p>
          <a:p>
            <a:pPr marL="358209" lvl="1" indent="-179104">
              <a:lnSpc>
                <a:spcPts val="3318"/>
              </a:lnSpc>
              <a:buFont typeface="Arial"/>
              <a:buChar char="•"/>
            </a:pPr>
            <a:r>
              <a:rPr lang="en-US" sz="1659">
                <a:solidFill>
                  <a:srgbClr val="FFFFFF"/>
                </a:solidFill>
                <a:latin typeface="CS Gordon Serif"/>
              </a:rPr>
              <a:t>Relevancy to search keyword</a:t>
            </a:r>
          </a:p>
          <a:p>
            <a:pPr marL="358209" lvl="1" indent="-179104">
              <a:lnSpc>
                <a:spcPts val="3318"/>
              </a:lnSpc>
              <a:buFont typeface="Arial"/>
              <a:buChar char="•"/>
            </a:pPr>
            <a:r>
              <a:rPr lang="en-US" sz="1659">
                <a:solidFill>
                  <a:srgbClr val="FFFFFF"/>
                </a:solidFill>
                <a:latin typeface="CS Gordon Serif"/>
              </a:rPr>
              <a:t>Popularity of source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096117">
            <a:off x="12060874" y="-4710954"/>
            <a:ext cx="10396853" cy="103968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096117">
            <a:off x="12545393" y="-73279"/>
            <a:ext cx="11485214" cy="114852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399086" y="487472"/>
            <a:ext cx="4291819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62367" y="6556111"/>
            <a:ext cx="4803892" cy="27021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782747"/>
            <a:ext cx="12768528" cy="1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4"/>
              </a:lnSpc>
            </a:pPr>
            <a:r>
              <a:rPr lang="en-US" sz="7809">
                <a:solidFill>
                  <a:srgbClr val="FFFFFF"/>
                </a:solidFill>
                <a:latin typeface="Agrandir Grand"/>
              </a:rPr>
              <a:t> Speech Recognition</a:t>
            </a:r>
          </a:p>
          <a:p>
            <a:pPr>
              <a:lnSpc>
                <a:spcPts val="3904"/>
              </a:lnSpc>
            </a:pPr>
            <a:endParaRPr lang="en-US" sz="7809">
              <a:solidFill>
                <a:srgbClr val="FFFFFF"/>
              </a:solidFill>
              <a:latin typeface="Agrandir Gr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2367" y="3301730"/>
            <a:ext cx="13572259" cy="184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119" lvl="1" indent="-229059">
              <a:lnSpc>
                <a:spcPts val="2970"/>
              </a:lnSpc>
              <a:buFont typeface="Arial"/>
              <a:buChar char="•"/>
            </a:pPr>
            <a:r>
              <a:rPr lang="en-US" sz="2121">
                <a:solidFill>
                  <a:srgbClr val="FFFFFF"/>
                </a:solidFill>
                <a:latin typeface="CS Gordon Serif"/>
              </a:rPr>
              <a:t>Early systems were limited to a single speaker and had limited vocabularies of about a dozen words.</a:t>
            </a:r>
          </a:p>
          <a:p>
            <a:pPr marL="458119" lvl="1" indent="-229059">
              <a:lnSpc>
                <a:spcPts val="2970"/>
              </a:lnSpc>
              <a:buFont typeface="Arial"/>
              <a:buChar char="•"/>
            </a:pPr>
            <a:r>
              <a:rPr lang="en-US" sz="2121">
                <a:solidFill>
                  <a:srgbClr val="FFFFFF"/>
                </a:solidFill>
                <a:latin typeface="CS Gordon Serif"/>
              </a:rPr>
              <a:t>They can recognize speech from multiple speakers and have enormous vocabularies in numerous languages.</a:t>
            </a:r>
          </a:p>
          <a:p>
            <a:pPr algn="ctr">
              <a:lnSpc>
                <a:spcPts val="2970"/>
              </a:lnSpc>
            </a:pPr>
            <a:endParaRPr lang="en-US" sz="2121">
              <a:solidFill>
                <a:srgbClr val="FFFFFF"/>
              </a:solidFill>
              <a:latin typeface="CS Gordon Seri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66259" y="7089725"/>
            <a:ext cx="13906112" cy="174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Montserrat Semi-Bold Bold"/>
              </a:rPr>
              <a:t>The first component of speech recognition </a:t>
            </a:r>
          </a:p>
          <a:p>
            <a:pPr marL="485500" lvl="1" indent="-242750">
              <a:lnSpc>
                <a:spcPts val="3148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Montserrat Semi-Bold Bold"/>
              </a:rPr>
              <a:t> Speech must be converted from physical sound to an electrical signal with a microphone, and then to digital data with an analog-to-digital converter.</a:t>
            </a:r>
          </a:p>
          <a:p>
            <a:pPr marL="485500" lvl="1" indent="-242750">
              <a:lnSpc>
                <a:spcPts val="3148"/>
              </a:lnSpc>
              <a:buFont typeface="Arial"/>
              <a:buChar char="•"/>
            </a:pPr>
            <a:r>
              <a:rPr lang="en-US" sz="2248">
                <a:solidFill>
                  <a:srgbClr val="FFFFFF"/>
                </a:solidFill>
                <a:latin typeface="Montserrat Semi-Bold Bold"/>
              </a:rPr>
              <a:t> Once digitized, several models can be used to transcribe the audio to text.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096117">
            <a:off x="12014610" y="2813107"/>
            <a:ext cx="11485214" cy="114852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01246" y="778255"/>
            <a:ext cx="3786754" cy="19637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096117">
            <a:off x="-1477111" y="7337421"/>
            <a:ext cx="4917287" cy="49172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348313" y="-1894936"/>
            <a:ext cx="6754027" cy="67540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879972" y="8061923"/>
            <a:ext cx="7652243" cy="34682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466101" y="6555605"/>
            <a:ext cx="5355798" cy="30126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647700"/>
            <a:ext cx="13576685" cy="13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5"/>
              </a:lnSpc>
            </a:pPr>
            <a:r>
              <a:rPr lang="en-US" sz="6500">
                <a:solidFill>
                  <a:srgbClr val="FFFFFF"/>
                </a:solidFill>
                <a:latin typeface="Agrandir Grand"/>
              </a:rPr>
              <a:t>GOOGLE-CLOUD-SPEECH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1974" y="3472630"/>
            <a:ext cx="14024052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S Gordon Serif"/>
              </a:rPr>
              <a:t>In this project we have used </a:t>
            </a:r>
            <a:r>
              <a:rPr lang="en-US" sz="3099">
                <a:solidFill>
                  <a:srgbClr val="FFFFFF"/>
                </a:solidFill>
                <a:latin typeface="CS Gordon Serif Bold"/>
              </a:rPr>
              <a:t>google-cloud-speech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07612" y="5700208"/>
            <a:ext cx="8872776" cy="530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4"/>
              </a:lnSpc>
              <a:spcBef>
                <a:spcPct val="0"/>
              </a:spcBef>
            </a:pPr>
            <a:r>
              <a:rPr lang="en-US" sz="3124">
                <a:solidFill>
                  <a:srgbClr val="FFFFFF"/>
                </a:solidFill>
                <a:latin typeface="Montserrat Semi-Bold Bold"/>
              </a:rPr>
              <a:t>Focus solely on speech-to-text conversion.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096117">
            <a:off x="12014610" y="2813107"/>
            <a:ext cx="11485214" cy="114852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096117">
            <a:off x="-1477111" y="7337421"/>
            <a:ext cx="4917287" cy="49172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702169" y="-2779574"/>
            <a:ext cx="6754027" cy="67540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79972" y="8061923"/>
            <a:ext cx="7652243" cy="34682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67352" y="6441503"/>
            <a:ext cx="5599134" cy="31495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470277" y="423189"/>
            <a:ext cx="2117777" cy="21177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05226" y="349630"/>
            <a:ext cx="4477549" cy="153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7300">
                <a:solidFill>
                  <a:srgbClr val="FFFFFF"/>
                </a:solidFill>
                <a:latin typeface="Agrandir Grand"/>
              </a:rPr>
              <a:t>ESPEAK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260" y="2142484"/>
            <a:ext cx="14951829" cy="472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2781">
                <a:solidFill>
                  <a:srgbClr val="FFFFFF"/>
                </a:solidFill>
                <a:latin typeface="CS Gordon Serif"/>
              </a:rPr>
              <a:t>This python module converts the Text into Audio.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4845" y="4070314"/>
            <a:ext cx="17259300" cy="155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9"/>
              </a:lnSpc>
            </a:pPr>
            <a:r>
              <a:rPr lang="en-US" sz="2461">
                <a:solidFill>
                  <a:srgbClr val="FFFFFF"/>
                </a:solidFill>
                <a:latin typeface="CS Gordon Serif Bold"/>
              </a:rPr>
              <a:t>The eSpeak NG is a compact open source software text-to-speech synthesizer for Linux, Windows, Android and other operating systems. It supports more than 100 languages and accents.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>
            <a:off x="12855023" y="3049844"/>
            <a:ext cx="5463894" cy="94659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67373" y="6708549"/>
            <a:ext cx="5807213" cy="58072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61878" y="6818717"/>
            <a:ext cx="7652243" cy="3468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1586618" y="-3502205"/>
            <a:ext cx="5230636" cy="90618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0098886">
            <a:off x="-1350034" y="335219"/>
            <a:ext cx="3550482" cy="23478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8700" y="4595691"/>
            <a:ext cx="8115300" cy="46626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04412" y="532350"/>
            <a:ext cx="11679177" cy="272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85"/>
              </a:lnSpc>
            </a:pPr>
            <a:r>
              <a:rPr lang="en-US" sz="7275">
                <a:solidFill>
                  <a:srgbClr val="FFFFFF"/>
                </a:solidFill>
                <a:latin typeface="Agrandir Grand"/>
              </a:rPr>
              <a:t>Controlling Home Appliance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4307" y="5016780"/>
            <a:ext cx="7001432" cy="166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we are taking the help of GPIO pins in the raspberrypi to take control over the Home appliance.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>
            <a:off x="12855023" y="3049844"/>
            <a:ext cx="5463894" cy="94659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67373" y="6708549"/>
            <a:ext cx="5807213" cy="58072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61878" y="6818717"/>
            <a:ext cx="7652243" cy="3468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1586618" y="-3502205"/>
            <a:ext cx="5230636" cy="90618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0098886">
            <a:off x="-1350034" y="335219"/>
            <a:ext cx="3550482" cy="23478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25207" y="3485138"/>
            <a:ext cx="5523827" cy="414287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04412" y="319983"/>
            <a:ext cx="11679177" cy="272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85"/>
              </a:lnSpc>
            </a:pPr>
            <a:r>
              <a:rPr lang="en-US" sz="7275">
                <a:solidFill>
                  <a:srgbClr val="FFFFFF"/>
                </a:solidFill>
                <a:latin typeface="Agrandir Grand"/>
              </a:rPr>
              <a:t>Controlling Home Appliance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22046" y="4003146"/>
            <a:ext cx="10865954" cy="155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216">
                <a:solidFill>
                  <a:srgbClr val="FFFFFF"/>
                </a:solidFill>
                <a:latin typeface="CS Gordon Serif"/>
              </a:rPr>
              <a:t>This is our actual setuP.</a:t>
            </a:r>
          </a:p>
          <a:p>
            <a:pPr algn="ctr">
              <a:lnSpc>
                <a:spcPts val="3103"/>
              </a:lnSpc>
            </a:pPr>
            <a:r>
              <a:rPr lang="en-US" sz="2216">
                <a:solidFill>
                  <a:srgbClr val="FFFFFF"/>
                </a:solidFill>
                <a:latin typeface="CS Gordon Serif"/>
              </a:rPr>
              <a:t>where we have conneted the negative end (white wire) to the ground and the power source we are giving it to GPIO(18).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39686" y="6660924"/>
            <a:ext cx="7314385" cy="1373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8"/>
              </a:lnSpc>
            </a:pPr>
            <a:r>
              <a:rPr lang="en-US" sz="2627">
                <a:solidFill>
                  <a:srgbClr val="FFFFFF"/>
                </a:solidFill>
                <a:latin typeface="CS Gordon Serif"/>
              </a:rPr>
              <a:t>It works in two ways. </a:t>
            </a:r>
          </a:p>
          <a:p>
            <a:pPr marL="567353" lvl="1" indent="-283676">
              <a:lnSpc>
                <a:spcPts val="3678"/>
              </a:lnSpc>
              <a:buFont typeface="Arial"/>
              <a:buChar char="•"/>
            </a:pPr>
            <a:r>
              <a:rPr lang="en-US" sz="2627">
                <a:solidFill>
                  <a:srgbClr val="FFFFFF"/>
                </a:solidFill>
                <a:latin typeface="CS Gordon Serif"/>
              </a:rPr>
              <a:t>Based on Voice.</a:t>
            </a:r>
          </a:p>
          <a:p>
            <a:pPr marL="567353" lvl="1" indent="-283676" algn="ctr">
              <a:lnSpc>
                <a:spcPts val="3678"/>
              </a:lnSpc>
              <a:buFont typeface="Arial"/>
              <a:buChar char="•"/>
            </a:pPr>
            <a:r>
              <a:rPr lang="en-US" sz="2627">
                <a:solidFill>
                  <a:srgbClr val="FFFFFF"/>
                </a:solidFill>
                <a:latin typeface="CS Gordon Serif"/>
              </a:rPr>
              <a:t>Based on text messages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5207" y="8239386"/>
            <a:ext cx="5269524" cy="199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56">
                <a:solidFill>
                  <a:srgbClr val="FFFFFF"/>
                </a:solidFill>
                <a:latin typeface="CS Gordon Serif"/>
              </a:rPr>
              <a:t>This can be used to concepts to control other devices similarly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>
            <a:off x="12855023" y="3049844"/>
            <a:ext cx="5463894" cy="94659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67373" y="6708549"/>
            <a:ext cx="5807213" cy="58072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61878" y="6818717"/>
            <a:ext cx="7652243" cy="3468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1586618" y="-3502205"/>
            <a:ext cx="5230636" cy="90618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0098886">
            <a:off x="-1350034" y="335219"/>
            <a:ext cx="3550482" cy="23478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304412" y="781050"/>
            <a:ext cx="11679177" cy="19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5"/>
              </a:lnSpc>
            </a:pPr>
            <a:r>
              <a:rPr lang="en-US" sz="5275">
                <a:solidFill>
                  <a:srgbClr val="FFFFFF"/>
                </a:solidFill>
                <a:latin typeface="Agrandir Grand"/>
              </a:rPr>
              <a:t> Modules used in Voice Based Home Automation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1052" y="4357714"/>
            <a:ext cx="16405895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yfinance - to get live stock price of the stocks in portfolio.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datetime - to get the local date, time and day.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vlc - to play music.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RPi.GPIO - for raspberry pi pins.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65430" y="-592490"/>
            <a:ext cx="9445140" cy="9445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67008" y="5143500"/>
            <a:ext cx="10729849" cy="107298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2722430" y="8065655"/>
            <a:ext cx="4838251" cy="47540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691757">
            <a:off x="16378101" y="467832"/>
            <a:ext cx="3819799" cy="732449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62606" y="1185376"/>
            <a:ext cx="12610943" cy="374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0"/>
              </a:lnSpc>
            </a:pPr>
            <a:r>
              <a:rPr lang="en-US" sz="7459">
                <a:solidFill>
                  <a:srgbClr val="FFFFFF"/>
                </a:solidFill>
                <a:latin typeface="CS Gordon Serif"/>
              </a:rPr>
              <a:t>MESSAGE BASED HOME AUTOMATION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36113" y="6279839"/>
            <a:ext cx="5296105" cy="29784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80787" y="1877938"/>
            <a:ext cx="5807213" cy="58072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r="38317"/>
          <a:stretch>
            <a:fillRect/>
          </a:stretch>
        </p:blipFill>
        <p:spPr>
          <a:xfrm>
            <a:off x="13701471" y="5877613"/>
            <a:ext cx="5463894" cy="946591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61878" y="8329708"/>
            <a:ext cx="7652243" cy="3468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2127963" y="-2459107"/>
            <a:ext cx="5230636" cy="906181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18429" y="2362789"/>
            <a:ext cx="4290504" cy="5272882"/>
            <a:chOff x="0" y="0"/>
            <a:chExt cx="1565187" cy="1923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0098886">
            <a:off x="-1462112" y="861839"/>
            <a:ext cx="3550482" cy="234781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179636" y="2596616"/>
            <a:ext cx="4290504" cy="5272882"/>
            <a:chOff x="0" y="0"/>
            <a:chExt cx="1565187" cy="19235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15004" y="3805371"/>
            <a:ext cx="2694742" cy="229726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83954" y="628650"/>
            <a:ext cx="6776992" cy="166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6"/>
              </a:lnSpc>
            </a:pPr>
            <a:r>
              <a:rPr lang="en-US" sz="8340">
                <a:solidFill>
                  <a:srgbClr val="FFFFFF"/>
                </a:solidFill>
                <a:latin typeface="Agrandir Grand"/>
              </a:rPr>
              <a:t>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20009" y="6717890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Turn On/Off Lights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66229" y="6717890"/>
            <a:ext cx="3594618" cy="89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Get a picture of the room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184639" y="2668525"/>
            <a:ext cx="4290504" cy="5272882"/>
            <a:chOff x="0" y="0"/>
            <a:chExt cx="1565187" cy="19235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619189" y="3125075"/>
            <a:ext cx="3421404" cy="342140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b="-2252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71232" y="6789799"/>
            <a:ext cx="3594618" cy="895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Check whether Ligths are On/Off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3712" y="1877938"/>
            <a:ext cx="5807213" cy="5807213"/>
          </a:xfrm>
          <a:prstGeom prst="rect">
            <a:avLst/>
          </a:prstGeom>
        </p:spPr>
      </p:pic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2052114" y="3125075"/>
            <a:ext cx="3421404" cy="3421404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b="-225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61878" y="8329708"/>
            <a:ext cx="7652243" cy="34682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2127963" y="-2459107"/>
            <a:ext cx="5230636" cy="90618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0098886">
            <a:off x="-1462112" y="861839"/>
            <a:ext cx="3550482" cy="23478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741677" y="2999121"/>
            <a:ext cx="9061546" cy="625917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83954" y="628650"/>
            <a:ext cx="6776992" cy="166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6"/>
              </a:lnSpc>
            </a:pPr>
            <a:r>
              <a:rPr lang="en-US" sz="8340">
                <a:solidFill>
                  <a:srgbClr val="FFFFFF"/>
                </a:solidFill>
                <a:latin typeface="Agrandir Grand"/>
              </a:rPr>
              <a:t>Features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021341" y="4198231"/>
            <a:ext cx="9054389" cy="90543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8272417">
            <a:off x="-294622" y="8177826"/>
            <a:ext cx="3998544" cy="26441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312726" y="-3701181"/>
            <a:ext cx="12098382" cy="120983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3392010" y="-1431957"/>
            <a:ext cx="7672502" cy="65754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19477" y="-1648182"/>
            <a:ext cx="9054389" cy="90543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581182" y="262094"/>
            <a:ext cx="5356236" cy="52338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912256" y="7780536"/>
            <a:ext cx="1347044" cy="171934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9292" y="2774237"/>
            <a:ext cx="11474923" cy="274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8"/>
              </a:lnSpc>
            </a:pPr>
            <a:r>
              <a:rPr lang="en-US" sz="3645">
                <a:solidFill>
                  <a:srgbClr val="FFFFFF"/>
                </a:solidFill>
                <a:latin typeface="CS Gordon Serif"/>
              </a:rPr>
              <a:t>RASPBERRY PI : </a:t>
            </a:r>
          </a:p>
          <a:p>
            <a:pPr algn="ctr">
              <a:lnSpc>
                <a:spcPts val="5468"/>
              </a:lnSpc>
            </a:pPr>
            <a:r>
              <a:rPr lang="en-US" sz="3645">
                <a:solidFill>
                  <a:srgbClr val="FFFFFF"/>
                </a:solidFill>
                <a:latin typeface="CS Gordon Serif"/>
              </a:rPr>
              <a:t>BUILD YOUR OWN VOICE ASSISTANT AND SMART HOME</a:t>
            </a:r>
          </a:p>
          <a:p>
            <a:pPr algn="ctr">
              <a:lnSpc>
                <a:spcPts val="5468"/>
              </a:lnSpc>
            </a:pPr>
            <a:endParaRPr lang="en-US" sz="3645">
              <a:solidFill>
                <a:srgbClr val="FFFFFF"/>
              </a:solidFill>
              <a:latin typeface="CS Gordon Serif"/>
            </a:endParaRP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25715" y="6021743"/>
            <a:ext cx="3236570" cy="323655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6135" r="-75022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8492" y="-6766998"/>
            <a:ext cx="15938980" cy="15591397"/>
            <a:chOff x="0" y="0"/>
            <a:chExt cx="21251973" cy="2078852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7096117">
              <a:off x="2055160" y="2055160"/>
              <a:ext cx="11599844" cy="1159984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7096117">
              <a:off x="6167539" y="5704094"/>
              <a:ext cx="12814136" cy="1281413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rcRect/>
            <a:stretch>
              <a:fillRect/>
            </a:stretch>
          </p:blipFill>
          <p:spPr>
            <a:xfrm>
              <a:off x="9884228" y="7229000"/>
              <a:ext cx="4788414" cy="9181824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853405" y="2949575"/>
            <a:ext cx="16405895" cy="630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Telegram is a freemium, cross-platform, cloud-based instant messaging service like whats app.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Telegram Bots is a program that behaves like a normal chat partner with additional functions.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Due to the app's flexibility we can create our own telegram bot for free of cost.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We will be using the bot to communicate with the user.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We have created 2 bots one is for Voice based control and Message based control.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3405" y="673981"/>
            <a:ext cx="16230600" cy="12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68"/>
              </a:lnSpc>
            </a:pPr>
            <a:r>
              <a:rPr lang="en-US" sz="6800">
                <a:solidFill>
                  <a:srgbClr val="FFFFFF"/>
                </a:solidFill>
                <a:latin typeface="CS Gordon Serif"/>
              </a:rPr>
              <a:t>TELEGRAM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55858" y="3091661"/>
            <a:ext cx="13057613" cy="13174049"/>
            <a:chOff x="0" y="0"/>
            <a:chExt cx="17410151" cy="1756539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10414228">
              <a:off x="3590237" y="3745485"/>
              <a:ext cx="13126248" cy="1312624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0414228">
              <a:off x="593161" y="593161"/>
              <a:ext cx="11224387" cy="1122438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3113291" y="-3626734"/>
            <a:ext cx="8848774" cy="9989327"/>
            <a:chOff x="0" y="0"/>
            <a:chExt cx="11798366" cy="1331910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10414228">
              <a:off x="552935" y="2302974"/>
              <a:ext cx="10463193" cy="1046319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10414228">
              <a:off x="930435" y="472820"/>
              <a:ext cx="8947182" cy="894718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729264" y="2881370"/>
              <a:ext cx="8069101" cy="5335827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45095" y="4073719"/>
            <a:ext cx="5251745" cy="53392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742391" y="2838357"/>
            <a:ext cx="3595995" cy="72032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093573" y="3091661"/>
            <a:ext cx="6112587" cy="675536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319494" y="584317"/>
            <a:ext cx="10541201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grandir Grand"/>
              </a:rPr>
              <a:t>CREATING TELEGRAM BOT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5095" y="1909488"/>
            <a:ext cx="14936307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BotFather is a available bot in telegram which helps to create new bot.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1093573" y="6421719"/>
            <a:ext cx="6112587" cy="0"/>
          </a:xfrm>
          <a:prstGeom prst="line">
            <a:avLst/>
          </a:prstGeom>
          <a:ln w="9525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1104457" y="7528062"/>
            <a:ext cx="6101703" cy="0"/>
          </a:xfrm>
          <a:prstGeom prst="line">
            <a:avLst/>
          </a:prstGeom>
          <a:ln w="9525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35158">
            <a:off x="10527370" y="6998703"/>
            <a:ext cx="1154174" cy="0"/>
          </a:xfrm>
          <a:prstGeom prst="line">
            <a:avLst/>
          </a:prstGeom>
          <a:ln w="9525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35158">
            <a:off x="16570572" y="6950180"/>
            <a:ext cx="1154174" cy="0"/>
          </a:xfrm>
          <a:prstGeom prst="line">
            <a:avLst/>
          </a:prstGeom>
          <a:ln w="9525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1258" y="411163"/>
            <a:ext cx="12165484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grandir Grand"/>
              </a:rPr>
              <a:t> TELEGRAM BOT WITH PYTHON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514646" y="2655835"/>
            <a:ext cx="17473622" cy="14700844"/>
            <a:chOff x="0" y="0"/>
            <a:chExt cx="23298162" cy="1960112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8036266">
              <a:off x="6566364" y="2869327"/>
              <a:ext cx="13862471" cy="1386247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8036266">
              <a:off x="2453591" y="4994128"/>
              <a:ext cx="11853938" cy="1185393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502350" y="8030160"/>
              <a:ext cx="9767418" cy="4426959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2012685"/>
            <a:ext cx="16405895" cy="70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There are some python modules which helps to establish a connection and also to communicate between the bot and the python script.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We will be using 2 different modules: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telegram - For one way communication (Voice based control part)</a:t>
            </a:r>
          </a:p>
          <a:p>
            <a:pPr marL="1727199" lvl="2" indent="-575733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telepot - For two way communication (Message based control part)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Mostly both of the modules will have same commands and works in the same way.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08819" y="-2967258"/>
            <a:ext cx="11749260" cy="10947894"/>
            <a:chOff x="0" y="0"/>
            <a:chExt cx="15665680" cy="1459719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4092817" y="3024329"/>
              <a:ext cx="10328402" cy="103284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1064151" y="1064151"/>
              <a:ext cx="8831921" cy="883192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281862" y="426298"/>
              <a:ext cx="7339058" cy="7762232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6736266" y="2952070"/>
            <a:ext cx="11290091" cy="2922348"/>
            <a:chOff x="0" y="0"/>
            <a:chExt cx="15053455" cy="389646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585917" y="1658289"/>
              <a:ext cx="13236708" cy="11669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4764708" flipH="1">
              <a:off x="1181302" y="297055"/>
              <a:ext cx="1567792" cy="116016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732907">
              <a:off x="102487" y="2606319"/>
              <a:ext cx="1570764" cy="1136841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2785055" y="181374"/>
              <a:ext cx="12268400" cy="695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1"/>
                </a:lnSpc>
              </a:pPr>
              <a:r>
                <a:rPr lang="en-US" sz="3144">
                  <a:solidFill>
                    <a:srgbClr val="FFFFFF"/>
                  </a:solidFill>
                  <a:latin typeface="Montserrat"/>
                </a:rPr>
                <a:t>Bot's ID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65198" y="3117590"/>
              <a:ext cx="11572172" cy="650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2"/>
                </a:lnSpc>
              </a:pPr>
              <a:r>
                <a:rPr lang="en-US" sz="2965">
                  <a:solidFill>
                    <a:srgbClr val="FFFFFF"/>
                  </a:solidFill>
                  <a:latin typeface="Montserrat"/>
                </a:rPr>
                <a:t>User's ID to send message from the bot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004938"/>
            <a:ext cx="16224931" cy="682227"/>
            <a:chOff x="0" y="0"/>
            <a:chExt cx="21633242" cy="90963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0" y="0"/>
              <a:ext cx="5098751" cy="90963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5375998" y="124528"/>
              <a:ext cx="2183737" cy="66058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7891602" y="67378"/>
              <a:ext cx="13741639" cy="655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8"/>
                </a:lnSpc>
              </a:pPr>
              <a:r>
                <a:rPr lang="en-US" sz="2970">
                  <a:solidFill>
                    <a:srgbClr val="FFFFFF"/>
                  </a:solidFill>
                  <a:latin typeface="Montserrat"/>
                </a:rPr>
                <a:t>To import the module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70127" y="411163"/>
            <a:ext cx="12165484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grandir Grand"/>
              </a:rPr>
              <a:t> TELEGRAM MODULE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76411" y="8247336"/>
            <a:ext cx="16441780" cy="1625917"/>
            <a:chOff x="0" y="0"/>
            <a:chExt cx="21922374" cy="2167889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7007336" y="667819"/>
              <a:ext cx="14915037" cy="741847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0" y="-57150"/>
              <a:ext cx="13741639" cy="655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8"/>
                </a:lnSpc>
              </a:pPr>
              <a:r>
                <a:rPr lang="en-US" sz="2970">
                  <a:solidFill>
                    <a:srgbClr val="FFFFFF"/>
                  </a:solidFill>
                  <a:latin typeface="Montserrat"/>
                </a:rPr>
                <a:t>Sends message to the given user ID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9928071" flipH="1">
              <a:off x="5319067" y="829583"/>
              <a:ext cx="1567792" cy="1160166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373127" y="6141119"/>
            <a:ext cx="12008185" cy="1479721"/>
            <a:chOff x="0" y="0"/>
            <a:chExt cx="16010914" cy="1972961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0" y="0"/>
              <a:ext cx="9155313" cy="821374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732518" y="974678"/>
              <a:ext cx="1379320" cy="998283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3614166" y="1189254"/>
              <a:ext cx="12396748" cy="650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2"/>
                </a:lnSpc>
              </a:pPr>
              <a:r>
                <a:rPr lang="en-US" sz="2965">
                  <a:solidFill>
                    <a:srgbClr val="FFFFFF"/>
                  </a:solidFill>
                  <a:latin typeface="Montserrat"/>
                </a:rPr>
                <a:t>establishes connection between bot and script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788" y="1771920"/>
            <a:ext cx="17345064" cy="1139315"/>
            <a:chOff x="0" y="0"/>
            <a:chExt cx="23126752" cy="15190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62664"/>
              <a:ext cx="9482237" cy="145642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643603" y="0"/>
              <a:ext cx="2183737" cy="66058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9385113" y="5514"/>
              <a:ext cx="13741639" cy="655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8"/>
                </a:lnSpc>
              </a:pPr>
              <a:r>
                <a:rPr lang="en-US" sz="2970">
                  <a:solidFill>
                    <a:srgbClr val="FFFFFF"/>
                  </a:solidFill>
                  <a:latin typeface="Montserrat"/>
                </a:rPr>
                <a:t>To import the module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05157" y="253524"/>
            <a:ext cx="12165484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grandir Grand"/>
              </a:rPr>
              <a:t> TELEPOT MODULE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52858" y="8576199"/>
            <a:ext cx="16841606" cy="1194334"/>
            <a:chOff x="0" y="0"/>
            <a:chExt cx="22455475" cy="159244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 flipH="1">
              <a:off x="5791552" y="736562"/>
              <a:ext cx="1079267" cy="79865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796913" y="734442"/>
              <a:ext cx="15658562" cy="85800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0" y="-57150"/>
              <a:ext cx="13741639" cy="655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8"/>
                </a:lnSpc>
              </a:pPr>
              <a:r>
                <a:rPr lang="en-US" sz="2970">
                  <a:solidFill>
                    <a:srgbClr val="FFFFFF"/>
                  </a:solidFill>
                  <a:latin typeface="Montserrat"/>
                </a:rPr>
                <a:t>Sends message to the given user ID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12082" y="2627630"/>
            <a:ext cx="14273130" cy="2104415"/>
            <a:chOff x="0" y="0"/>
            <a:chExt cx="19030840" cy="280588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5227460" flipH="1">
              <a:off x="9703521" y="201643"/>
              <a:ext cx="1155260" cy="85489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692718" y="1994762"/>
              <a:ext cx="1120725" cy="81112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0" y="1290703"/>
              <a:ext cx="19030840" cy="627193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0803951" y="-66675"/>
              <a:ext cx="2122294" cy="695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01"/>
                </a:lnSpc>
              </a:pPr>
              <a:r>
                <a:rPr lang="en-US" sz="3144">
                  <a:solidFill>
                    <a:srgbClr val="FFFFFF"/>
                  </a:solidFill>
                  <a:latin typeface="Montserrat"/>
                </a:rPr>
                <a:t>Bot's ID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022237" y="2046480"/>
              <a:ext cx="12396748" cy="650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2"/>
                </a:lnSpc>
              </a:pPr>
              <a:r>
                <a:rPr lang="en-US" sz="2965">
                  <a:solidFill>
                    <a:srgbClr val="FFFFFF"/>
                  </a:solidFill>
                  <a:latin typeface="Montserrat"/>
                </a:rPr>
                <a:t>establishes connection between bot and script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8361" y="5458239"/>
            <a:ext cx="16434385" cy="2484224"/>
            <a:chOff x="0" y="0"/>
            <a:chExt cx="21912514" cy="3312299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0" y="300907"/>
              <a:ext cx="9385113" cy="2173192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2141968">
              <a:off x="8816178" y="2034965"/>
              <a:ext cx="1348087" cy="975678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232971">
              <a:off x="5710714" y="240285"/>
              <a:ext cx="1463954" cy="523364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0340342" y="1697991"/>
              <a:ext cx="11572172" cy="650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2"/>
                </a:lnSpc>
              </a:pPr>
              <a:r>
                <a:rPr lang="en-US" sz="2965">
                  <a:solidFill>
                    <a:srgbClr val="FFFFFF"/>
                  </a:solidFill>
                  <a:latin typeface="Montserrat"/>
                </a:rPr>
                <a:t>Stores the text given by the user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449671" y="-10341"/>
              <a:ext cx="11572172" cy="650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2"/>
                </a:lnSpc>
              </a:pPr>
              <a:r>
                <a:rPr lang="en-US" sz="2965">
                  <a:solidFill>
                    <a:srgbClr val="FFFFFF"/>
                  </a:solidFill>
                  <a:latin typeface="Montserrat"/>
                </a:rPr>
                <a:t>Stores the users's ID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-1621939">
            <a:off x="12534079" y="-2446307"/>
            <a:ext cx="9858013" cy="9185641"/>
            <a:chOff x="0" y="0"/>
            <a:chExt cx="13144017" cy="12247521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3434007" y="2537511"/>
              <a:ext cx="8665867" cy="8665867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892857" y="892857"/>
              <a:ext cx="7410270" cy="741027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4431654" y="357678"/>
              <a:ext cx="6157709" cy="6512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1890" y="411163"/>
            <a:ext cx="12165484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grandir Grand"/>
              </a:rPr>
              <a:t>Turning Lights ON/OFF</a:t>
            </a:r>
          </a:p>
        </p:txBody>
      </p:sp>
      <p:grpSp>
        <p:nvGrpSpPr>
          <p:cNvPr id="3" name="Group 3"/>
          <p:cNvGrpSpPr/>
          <p:nvPr/>
        </p:nvGrpSpPr>
        <p:grpSpPr>
          <a:xfrm rot="-1621939">
            <a:off x="12534079" y="-2446307"/>
            <a:ext cx="9858013" cy="9185641"/>
            <a:chOff x="0" y="0"/>
            <a:chExt cx="13144017" cy="122475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3434007" y="2537511"/>
              <a:ext cx="8665867" cy="8665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892857" y="892857"/>
              <a:ext cx="7410270" cy="741027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431654" y="357678"/>
              <a:ext cx="6157709" cy="651276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38600" y="2539609"/>
            <a:ext cx="8410799" cy="63937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3685" y="411163"/>
            <a:ext cx="13635072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grandir Grand"/>
              </a:rPr>
              <a:t> Know whether Lights are ON/OFF</a:t>
            </a:r>
          </a:p>
        </p:txBody>
      </p:sp>
      <p:grpSp>
        <p:nvGrpSpPr>
          <p:cNvPr id="3" name="Group 3"/>
          <p:cNvGrpSpPr/>
          <p:nvPr/>
        </p:nvGrpSpPr>
        <p:grpSpPr>
          <a:xfrm rot="-1621939">
            <a:off x="12534079" y="-2446307"/>
            <a:ext cx="9858013" cy="9185641"/>
            <a:chOff x="0" y="0"/>
            <a:chExt cx="13144017" cy="122475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3434007" y="2537511"/>
              <a:ext cx="8665867" cy="8665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892857" y="892857"/>
              <a:ext cx="7410270" cy="741027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431654" y="357678"/>
              <a:ext cx="6157709" cy="651276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484614" y="2399005"/>
            <a:ext cx="7318772" cy="66546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621939">
            <a:off x="12534079" y="-2446307"/>
            <a:ext cx="9858013" cy="9185641"/>
            <a:chOff x="0" y="0"/>
            <a:chExt cx="13144017" cy="122475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3434007" y="2537511"/>
              <a:ext cx="8665867" cy="866586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892857" y="892857"/>
              <a:ext cx="7410270" cy="741027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431654" y="357678"/>
              <a:ext cx="6157709" cy="6512766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653046" y="1028700"/>
            <a:ext cx="698190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5249" y="411163"/>
            <a:ext cx="13635072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grandir Grand"/>
              </a:rPr>
              <a:t>Get Pic Of the room</a:t>
            </a:r>
          </a:p>
        </p:txBody>
      </p:sp>
      <p:grpSp>
        <p:nvGrpSpPr>
          <p:cNvPr id="3" name="Group 3"/>
          <p:cNvGrpSpPr/>
          <p:nvPr/>
        </p:nvGrpSpPr>
        <p:grpSpPr>
          <a:xfrm rot="-1621939">
            <a:off x="12534079" y="-2446307"/>
            <a:ext cx="9858013" cy="9185641"/>
            <a:chOff x="0" y="0"/>
            <a:chExt cx="13144017" cy="122475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3434007" y="2537511"/>
              <a:ext cx="8665867" cy="8665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892857" y="892857"/>
              <a:ext cx="7410270" cy="741027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431654" y="357678"/>
              <a:ext cx="6157709" cy="651276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420507" y="5504452"/>
            <a:ext cx="6587325" cy="89699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1052" y="2359025"/>
            <a:ext cx="16405895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We have used a USB Web cam as a camera.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There are different libaries which can be used to take picture in rasspberry pi.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We will be using fwebcam module.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7190" y="6680365"/>
            <a:ext cx="16405895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This command helps to capture a picture and stores the image with the filename as imagename.jpg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"/>
              </a:rPr>
              <a:t>We can even customize the save location of the pic.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3685" y="411163"/>
            <a:ext cx="13635072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grandir Grand"/>
              </a:rPr>
              <a:t>Get Pic Of the room</a:t>
            </a:r>
          </a:p>
        </p:txBody>
      </p:sp>
      <p:grpSp>
        <p:nvGrpSpPr>
          <p:cNvPr id="3" name="Group 3"/>
          <p:cNvGrpSpPr/>
          <p:nvPr/>
        </p:nvGrpSpPr>
        <p:grpSpPr>
          <a:xfrm rot="-1621939">
            <a:off x="12534079" y="-2446307"/>
            <a:ext cx="9858013" cy="9185641"/>
            <a:chOff x="0" y="0"/>
            <a:chExt cx="13144017" cy="1224752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3434007" y="2537511"/>
              <a:ext cx="8665867" cy="866586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9819434">
              <a:off x="892857" y="892857"/>
              <a:ext cx="7410270" cy="741027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431654" y="357678"/>
              <a:ext cx="6157709" cy="651276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238282" y="2572379"/>
            <a:ext cx="7811435" cy="6531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46158" y="4731105"/>
            <a:ext cx="9054389" cy="90543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10378" y="-3768259"/>
            <a:ext cx="12098382" cy="120983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90692" y="1185253"/>
            <a:ext cx="7909854" cy="83659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92731" y="6073164"/>
            <a:ext cx="5234871" cy="40287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767831" y="6529211"/>
            <a:ext cx="5541923" cy="31167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3272" y="4618249"/>
            <a:ext cx="11842886" cy="99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316" lvl="1" indent="-312158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CS Gordon Serif"/>
              </a:rPr>
              <a:t>Voice Based Home Automation</a:t>
            </a:r>
          </a:p>
          <a:p>
            <a:pPr marL="624316" lvl="1" indent="-312158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CS Gordon Serif"/>
              </a:rPr>
              <a:t>Message Based Home Automation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272" y="1967729"/>
            <a:ext cx="13217783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CS Gordon Serif"/>
              </a:rPr>
              <a:t>We have divided our Projects into 2 Parts: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4517" y="344364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FFFFFF"/>
                </a:solidFill>
                <a:latin typeface="Montserrat"/>
              </a:rPr>
              <a:t> Ease of Access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674099"/>
            <a:ext cx="771999" cy="771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147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42094" y="3663668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FFFFF"/>
                </a:solidFill>
                <a:latin typeface="Montserrat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44517" y="4725709"/>
            <a:ext cx="1289980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"/>
              </a:rPr>
              <a:t>Home Automation is Necessary for patients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4953940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147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42094" y="4943509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Montserrat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44517" y="7289846"/>
            <a:ext cx="11657855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"/>
              </a:rPr>
              <a:t>Instant Notifications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7513621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147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42094" y="750319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Montserrat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44517" y="6007777"/>
            <a:ext cx="11657855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"/>
              </a:rPr>
              <a:t>Better Home security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6233780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147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42094" y="6223349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Montserrat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092013"/>
            <a:ext cx="636134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"/>
              </a:rPr>
              <a:t>Advantages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44517" y="8566669"/>
            <a:ext cx="11657855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"/>
              </a:rPr>
              <a:t>Remote access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8790445"/>
            <a:ext cx="771999" cy="77199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147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142094" y="8780014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ontserrat"/>
              </a:rPr>
              <a:t>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4206" y="4069560"/>
            <a:ext cx="8688675" cy="113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66"/>
              </a:lnSpc>
            </a:pPr>
            <a:r>
              <a:rPr lang="en-US" sz="4983">
                <a:solidFill>
                  <a:srgbClr val="FFFFFF"/>
                </a:solidFill>
                <a:latin typeface="Montserrat"/>
              </a:rPr>
              <a:t> Upfront Costs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74294" y="4330223"/>
            <a:ext cx="916001" cy="91600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147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08839" y="4312369"/>
            <a:ext cx="646910" cy="7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6"/>
              </a:lnSpc>
            </a:pPr>
            <a:r>
              <a:rPr lang="en-US" sz="4271">
                <a:solidFill>
                  <a:srgbClr val="FFFFFF"/>
                </a:solidFill>
                <a:latin typeface="Montserrat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4206" y="5590775"/>
            <a:ext cx="6189794" cy="113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966"/>
              </a:lnSpc>
              <a:spcBef>
                <a:spcPct val="0"/>
              </a:spcBef>
            </a:pPr>
            <a:r>
              <a:rPr lang="en-US" sz="4983">
                <a:solidFill>
                  <a:srgbClr val="FFFFFF"/>
                </a:solidFill>
                <a:latin typeface="Montserrat"/>
              </a:rPr>
              <a:t>Security Concerns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74294" y="5848795"/>
            <a:ext cx="916001" cy="916001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147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408839" y="5830941"/>
            <a:ext cx="646910" cy="7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06"/>
              </a:lnSpc>
              <a:spcBef>
                <a:spcPct val="0"/>
              </a:spcBef>
            </a:pPr>
            <a:r>
              <a:rPr lang="en-US" sz="4271" u="none">
                <a:solidFill>
                  <a:srgbClr val="FFFFFF"/>
                </a:solidFill>
                <a:latin typeface="Montserrat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630973"/>
            <a:ext cx="873856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"/>
              </a:rPr>
              <a:t>Disadvantages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4294" y="7498222"/>
            <a:ext cx="916001" cy="91600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0147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08839" y="7480367"/>
            <a:ext cx="646910" cy="79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06"/>
              </a:lnSpc>
              <a:spcBef>
                <a:spcPct val="0"/>
              </a:spcBef>
            </a:pPr>
            <a:r>
              <a:rPr lang="en-US" sz="4271">
                <a:solidFill>
                  <a:srgbClr val="FFFFFF"/>
                </a:solidFill>
                <a:latin typeface="Montserrat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54206" y="7450293"/>
            <a:ext cx="3705106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ontserrat"/>
              </a:rPr>
              <a:t>Power Supply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34">
            <a:off x="14136254" y="100239"/>
            <a:ext cx="7746302" cy="77463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819434">
            <a:off x="11864755" y="-1369895"/>
            <a:ext cx="6623941" cy="66239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028038" y="-1848285"/>
            <a:ext cx="5504293" cy="58216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036266">
            <a:off x="1301484" y="4756266"/>
            <a:ext cx="10396853" cy="103968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036266">
            <a:off x="-1783096" y="6349867"/>
            <a:ext cx="8890454" cy="88904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3473" y="8626890"/>
            <a:ext cx="7325564" cy="33202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286263" y="515570"/>
            <a:ext cx="16230600" cy="88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4900">
                <a:solidFill>
                  <a:srgbClr val="FFFFFF"/>
                </a:solidFill>
                <a:latin typeface="CS Gordon Serif"/>
              </a:rPr>
              <a:t>INDIVIDUAL CONTRIBUTIONS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1052" y="2660650"/>
            <a:ext cx="16405895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1616"/>
                </a:solidFill>
                <a:latin typeface="Montserrat Bold"/>
              </a:rPr>
              <a:t>Google Speech Recognition and Text to Voice</a:t>
            </a:r>
            <a:r>
              <a:rPr lang="en-US" sz="3999">
                <a:solidFill>
                  <a:srgbClr val="FFFFFF"/>
                </a:solidFill>
                <a:latin typeface="Montserrat"/>
              </a:rPr>
              <a:t> - Divith, Prashanth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1616"/>
                </a:solidFill>
                <a:latin typeface="Montserrat Bold"/>
              </a:rPr>
              <a:t>API's</a:t>
            </a:r>
            <a:r>
              <a:rPr lang="en-US" sz="3999">
                <a:solidFill>
                  <a:srgbClr val="FFFFFF"/>
                </a:solidFill>
                <a:latin typeface="Montserrat"/>
              </a:rPr>
              <a:t> - Prashanth, Madhav Kishor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1616"/>
                </a:solidFill>
                <a:latin typeface="Montserrat Bold"/>
              </a:rPr>
              <a:t>Module's for Voice Control </a:t>
            </a:r>
            <a:r>
              <a:rPr lang="en-US" sz="3999">
                <a:solidFill>
                  <a:srgbClr val="FFFFFF"/>
                </a:solidFill>
                <a:latin typeface="Montserrat"/>
              </a:rPr>
              <a:t>- Logesh, Divith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1616"/>
                </a:solidFill>
                <a:latin typeface="Montserrat Bold"/>
              </a:rPr>
              <a:t>Integrating Telegram for Message Control </a:t>
            </a:r>
            <a:r>
              <a:rPr lang="en-US" sz="3999">
                <a:solidFill>
                  <a:srgbClr val="FFFFFF"/>
                </a:solidFill>
                <a:latin typeface="Montserrat"/>
              </a:rPr>
              <a:t>- Dhanush, Logesh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1616"/>
                </a:solidFill>
                <a:latin typeface="Montserrat Bold"/>
              </a:rPr>
              <a:t>Module's for Message Control</a:t>
            </a:r>
            <a:r>
              <a:rPr lang="en-US" sz="3999">
                <a:solidFill>
                  <a:srgbClr val="FFFFFF"/>
                </a:solidFill>
                <a:latin typeface="Montserrat"/>
              </a:rPr>
              <a:t> - Madhav Kishor, Dhanush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34">
            <a:off x="14136254" y="100239"/>
            <a:ext cx="7746302" cy="77463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819434">
            <a:off x="11864755" y="-1369895"/>
            <a:ext cx="6623941" cy="66239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028038" y="-1848285"/>
            <a:ext cx="5504293" cy="58216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036266">
            <a:off x="1301484" y="4756266"/>
            <a:ext cx="10396853" cy="103968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036266">
            <a:off x="-1783096" y="6349867"/>
            <a:ext cx="8890454" cy="88904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69826" y="3943527"/>
            <a:ext cx="8148349" cy="194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grandir Grand"/>
              </a:rPr>
              <a:t>Thank You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03473" y="8626890"/>
            <a:ext cx="7325564" cy="3320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65430" y="-592490"/>
            <a:ext cx="9445140" cy="9445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67008" y="5143500"/>
            <a:ext cx="10729849" cy="107298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921208" y="7456396"/>
            <a:ext cx="4838251" cy="47540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691757">
            <a:off x="16378101" y="467832"/>
            <a:ext cx="3819799" cy="732449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62606" y="1185376"/>
            <a:ext cx="12610943" cy="374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20"/>
              </a:lnSpc>
            </a:pPr>
            <a:r>
              <a:rPr lang="en-US" sz="7459">
                <a:solidFill>
                  <a:srgbClr val="FFFFFF"/>
                </a:solidFill>
                <a:latin typeface="CS Gordon Serif"/>
              </a:rPr>
              <a:t>VOICE BASED HOME AUTOMATION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729233" y="5611296"/>
            <a:ext cx="6277691" cy="4831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>
            <a:off x="13428005" y="5351988"/>
            <a:ext cx="5463894" cy="94659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78116" y="6892459"/>
            <a:ext cx="5807213" cy="58072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79972" y="8061923"/>
            <a:ext cx="7652243" cy="3468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2127963" y="-2459107"/>
            <a:ext cx="5230636" cy="906181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941393" y="2913008"/>
            <a:ext cx="4290504" cy="5272882"/>
            <a:chOff x="0" y="0"/>
            <a:chExt cx="1565187" cy="1923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375943" y="3369559"/>
            <a:ext cx="3421404" cy="342140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b="-225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966592" y="2913008"/>
            <a:ext cx="4290504" cy="5272882"/>
            <a:chOff x="0" y="0"/>
            <a:chExt cx="1565187" cy="19235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272755" y="3241172"/>
            <a:ext cx="3678177" cy="367817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3333" r="-33333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554874" y="2789042"/>
            <a:ext cx="4290504" cy="5272882"/>
            <a:chOff x="0" y="0"/>
            <a:chExt cx="1565187" cy="19235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0098886">
            <a:off x="-1462112" y="861839"/>
            <a:ext cx="3550482" cy="234781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 t="1218" b="1218"/>
          <a:stretch>
            <a:fillRect/>
          </a:stretch>
        </p:blipFill>
        <p:spPr>
          <a:xfrm>
            <a:off x="12857295" y="3750776"/>
            <a:ext cx="3685661" cy="265897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883954" y="628650"/>
            <a:ext cx="6776992" cy="166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6"/>
              </a:lnSpc>
            </a:pPr>
            <a:r>
              <a:rPr lang="en-US" sz="8340">
                <a:solidFill>
                  <a:srgbClr val="FFFFFF"/>
                </a:solidFill>
                <a:latin typeface="Agrandir Grand"/>
              </a:rPr>
              <a:t>Features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1115" y="736244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Turn On/Off Lights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72755" y="736244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Time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11475" y="736244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DAY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>
            <a:off x="13428005" y="5351988"/>
            <a:ext cx="5463894" cy="94659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78116" y="6892459"/>
            <a:ext cx="5807213" cy="58072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79972" y="8061923"/>
            <a:ext cx="7652243" cy="3468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2127963" y="-2459107"/>
            <a:ext cx="5230636" cy="906181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941393" y="2913008"/>
            <a:ext cx="4290504" cy="5272882"/>
            <a:chOff x="0" y="0"/>
            <a:chExt cx="1565187" cy="1923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375943" y="3369559"/>
            <a:ext cx="3421404" cy="342140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b="-691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966592" y="2913008"/>
            <a:ext cx="4290504" cy="5272882"/>
            <a:chOff x="0" y="0"/>
            <a:chExt cx="1565187" cy="19235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272755" y="3241172"/>
            <a:ext cx="3678177" cy="367817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t="-20000" b="-20000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554874" y="2789042"/>
            <a:ext cx="4290504" cy="5272882"/>
            <a:chOff x="0" y="0"/>
            <a:chExt cx="1565187" cy="19235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0098886">
            <a:off x="-1420333" y="335219"/>
            <a:ext cx="3550482" cy="234781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883954" y="628650"/>
            <a:ext cx="6776992" cy="166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6"/>
              </a:lnSpc>
            </a:pPr>
            <a:r>
              <a:rPr lang="en-US" sz="8340">
                <a:solidFill>
                  <a:srgbClr val="FFFFFF"/>
                </a:solidFill>
                <a:latin typeface="Agrandir Grand"/>
              </a:rPr>
              <a:t>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31115" y="736244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Temperature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72755" y="736244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Weather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11475" y="736244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Schedule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857295" y="3464012"/>
            <a:ext cx="3678177" cy="367817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5059" r="-25059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>
            <a:off x="13428005" y="5351988"/>
            <a:ext cx="5463894" cy="94659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78116" y="6892459"/>
            <a:ext cx="5807213" cy="58072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065777" y="6616664"/>
            <a:ext cx="7652243" cy="3468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2127963" y="-2459107"/>
            <a:ext cx="5230636" cy="906181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941393" y="2913008"/>
            <a:ext cx="4290504" cy="5272882"/>
            <a:chOff x="0" y="0"/>
            <a:chExt cx="1565187" cy="1923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375943" y="3369559"/>
            <a:ext cx="3421404" cy="342140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966592" y="2913008"/>
            <a:ext cx="4290504" cy="5272882"/>
            <a:chOff x="0" y="0"/>
            <a:chExt cx="1565187" cy="19235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272755" y="3241172"/>
            <a:ext cx="3651286" cy="365128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7117" r="-628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554874" y="2789042"/>
            <a:ext cx="4290504" cy="5272882"/>
            <a:chOff x="0" y="0"/>
            <a:chExt cx="1565187" cy="19235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0098886">
            <a:off x="-1420333" y="335219"/>
            <a:ext cx="3550482" cy="234781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883954" y="628650"/>
            <a:ext cx="6776992" cy="166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6"/>
              </a:lnSpc>
            </a:pPr>
            <a:r>
              <a:rPr lang="en-US" sz="8340">
                <a:solidFill>
                  <a:srgbClr val="FFFFFF"/>
                </a:solidFill>
                <a:latin typeface="Agrandir Grand"/>
              </a:rPr>
              <a:t>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31115" y="736244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News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72755" y="7362446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Joke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00120" y="7362446"/>
            <a:ext cx="4147825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Famous personalities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857295" y="3464012"/>
            <a:ext cx="3678177" cy="367817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t="-16212" b="-16212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>
            <a:off x="13166453" y="4037668"/>
            <a:ext cx="5463894" cy="94659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67373" y="6708549"/>
            <a:ext cx="5807213" cy="58072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55023" y="8693623"/>
            <a:ext cx="7652243" cy="3468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2127963" y="-2459107"/>
            <a:ext cx="5230636" cy="906181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0929" y="3018253"/>
            <a:ext cx="4290504" cy="5272882"/>
            <a:chOff x="0" y="0"/>
            <a:chExt cx="1565187" cy="1923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189977" y="3464012"/>
            <a:ext cx="3678177" cy="367817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0098886">
            <a:off x="-1420333" y="335219"/>
            <a:ext cx="3550482" cy="234781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83954" y="628650"/>
            <a:ext cx="6776992" cy="166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6"/>
              </a:lnSpc>
            </a:pPr>
            <a:r>
              <a:rPr lang="en-US" sz="8340">
                <a:solidFill>
                  <a:srgbClr val="FFFFFF"/>
                </a:solidFill>
                <a:latin typeface="Agrandir Grand"/>
              </a:rPr>
              <a:t>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3535" y="7463548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Music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060702" y="3241172"/>
            <a:ext cx="4290504" cy="5272882"/>
            <a:chOff x="0" y="0"/>
            <a:chExt cx="1565187" cy="19235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471530" y="3464012"/>
            <a:ext cx="3678177" cy="367817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2862" r="-47739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0513309" y="7686467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Stocks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65430" y="-592490"/>
            <a:ext cx="9445140" cy="94451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867008" y="5143500"/>
            <a:ext cx="10729849" cy="107298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2722430" y="8065655"/>
            <a:ext cx="4838251" cy="47540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691757">
            <a:off x="16378101" y="467832"/>
            <a:ext cx="3819799" cy="73244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565430" y="566043"/>
            <a:ext cx="3706729" cy="210213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22987" y="714375"/>
            <a:ext cx="12610943" cy="149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9"/>
              </a:lnSpc>
            </a:pPr>
            <a:r>
              <a:rPr lang="en-US" sz="7759">
                <a:solidFill>
                  <a:srgbClr val="FFFFFF"/>
                </a:solidFill>
                <a:latin typeface="Agrandir Grand"/>
              </a:rPr>
              <a:t>OPEN WEATHER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27869" y="2895073"/>
            <a:ext cx="13032262" cy="1385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3960">
                <a:solidFill>
                  <a:srgbClr val="FFFFFF"/>
                </a:solidFill>
                <a:latin typeface="CS Gordon Serif Bold"/>
              </a:rPr>
              <a:t>We have used OpenWeatherMap API to get the weather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2227" y="7400780"/>
            <a:ext cx="11643545" cy="185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CS Gordon Serif"/>
              </a:rPr>
              <a:t>Here we will be getting the weather data of the city which we have entered.</a:t>
            </a:r>
          </a:p>
          <a:p>
            <a:pPr algn="ctr">
              <a:lnSpc>
                <a:spcPts val="3733"/>
              </a:lnSpc>
            </a:pPr>
            <a:r>
              <a:rPr lang="en-US" sz="2666">
                <a:solidFill>
                  <a:srgbClr val="FFFFFF"/>
                </a:solidFill>
                <a:latin typeface="CS Gordon Serif"/>
              </a:rPr>
              <a:t> Here we are getting the weather data of Coimbatore City.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Microsoft Office PowerPoint</Application>
  <PresentationFormat>Custom</PresentationFormat>
  <Paragraphs>132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CS Gordon Serif Bold</vt:lpstr>
      <vt:lpstr>Montserrat Bold</vt:lpstr>
      <vt:lpstr>Montserrat</vt:lpstr>
      <vt:lpstr>CS Gordon Serif</vt:lpstr>
      <vt:lpstr>Montserrat Semi-Bold Bold</vt:lpstr>
      <vt:lpstr>Calibri</vt:lpstr>
      <vt:lpstr>Agrandir Grand</vt:lpstr>
      <vt:lpstr>Arial</vt:lpstr>
      <vt:lpstr>Montserrat Semi-Bold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21AIE211</dc:title>
  <cp:lastModifiedBy>Karnati Sai Prashanth - [CB.EN.U4AIE20027]</cp:lastModifiedBy>
  <cp:revision>2</cp:revision>
  <dcterms:created xsi:type="dcterms:W3CDTF">2006-08-16T00:00:00Z</dcterms:created>
  <dcterms:modified xsi:type="dcterms:W3CDTF">2022-08-01T10:17:13Z</dcterms:modified>
  <dc:identifier>DAFGq-Izwts</dc:identifier>
</cp:coreProperties>
</file>